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34" r:id="rId2"/>
    <p:sldId id="401" r:id="rId3"/>
    <p:sldId id="438" r:id="rId4"/>
    <p:sldId id="440" r:id="rId5"/>
    <p:sldId id="439" r:id="rId6"/>
    <p:sldId id="441" r:id="rId7"/>
    <p:sldId id="442" r:id="rId8"/>
    <p:sldId id="443" r:id="rId9"/>
    <p:sldId id="444" r:id="rId10"/>
    <p:sldId id="445" r:id="rId11"/>
    <p:sldId id="461" r:id="rId12"/>
    <p:sldId id="462" r:id="rId13"/>
    <p:sldId id="459" r:id="rId14"/>
    <p:sldId id="458" r:id="rId15"/>
    <p:sldId id="446" r:id="rId16"/>
    <p:sldId id="460" r:id="rId17"/>
    <p:sldId id="448" r:id="rId18"/>
    <p:sldId id="449" r:id="rId19"/>
    <p:sldId id="450" r:id="rId20"/>
    <p:sldId id="451" r:id="rId21"/>
    <p:sldId id="452" r:id="rId22"/>
    <p:sldId id="453" r:id="rId23"/>
    <p:sldId id="454" r:id="rId24"/>
    <p:sldId id="456" r:id="rId25"/>
    <p:sldId id="457" r:id="rId26"/>
    <p:sldId id="455" r:id="rId27"/>
    <p:sldId id="463" r:id="rId28"/>
    <p:sldId id="435" r:id="rId29"/>
    <p:sldId id="417" r:id="rId30"/>
    <p:sldId id="464" r:id="rId31"/>
    <p:sldId id="465" r:id="rId32"/>
    <p:sldId id="419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9" autoAdjust="0"/>
    <p:restoredTop sz="99099" autoAdjust="0"/>
  </p:normalViewPr>
  <p:slideViewPr>
    <p:cSldViewPr snapToGrid="0" snapToObjects="1">
      <p:cViewPr varScale="1">
        <p:scale>
          <a:sx n="47" d="100"/>
          <a:sy n="47" d="100"/>
        </p:scale>
        <p:origin x="54" y="84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A902A-806F-49C6-BBB3-4EDBA4695724}" type="doc">
      <dgm:prSet loTypeId="urn:microsoft.com/office/officeart/2005/8/layout/hChevron3" loCatId="process" qsTypeId="urn:microsoft.com/office/officeart/2005/8/quickstyle/simple2" qsCatId="simple" csTypeId="urn:microsoft.com/office/officeart/2005/8/colors/colorful2" csCatId="colorful" phldr="1"/>
      <dgm:spPr/>
    </dgm:pt>
    <dgm:pt modelId="{DC8B1B75-10BD-4DC0-9767-13698A2FB29F}">
      <dgm:prSet phldrT="[Text]" custT="1"/>
      <dgm:spPr/>
      <dgm:t>
        <a:bodyPr/>
        <a:lstStyle/>
        <a:p>
          <a:r>
            <a:rPr lang="en-US" sz="2000" dirty="0"/>
            <a:t>Web &amp; E-Business</a:t>
          </a:r>
        </a:p>
      </dgm:t>
    </dgm:pt>
    <dgm:pt modelId="{B25A412D-CA03-4240-8E68-0E47B8746F83}" type="parTrans" cxnId="{FA1C09B3-A180-4580-8507-85743D190183}">
      <dgm:prSet/>
      <dgm:spPr/>
      <dgm:t>
        <a:bodyPr/>
        <a:lstStyle/>
        <a:p>
          <a:endParaRPr lang="en-US"/>
        </a:p>
      </dgm:t>
    </dgm:pt>
    <dgm:pt modelId="{AAD5D2B9-6504-49EB-969A-BF3F543144AE}" type="sibTrans" cxnId="{FA1C09B3-A180-4580-8507-85743D190183}">
      <dgm:prSet/>
      <dgm:spPr/>
      <dgm:t>
        <a:bodyPr/>
        <a:lstStyle/>
        <a:p>
          <a:endParaRPr lang="en-US"/>
        </a:p>
      </dgm:t>
    </dgm:pt>
    <dgm:pt modelId="{737F05D7-F799-4B2E-AADA-744B70114AA8}">
      <dgm:prSet phldrT="[Text]" custT="1"/>
      <dgm:spPr/>
      <dgm:t>
        <a:bodyPr/>
        <a:lstStyle/>
        <a:p>
          <a:r>
            <a:rPr lang="en-US" sz="2000" dirty="0"/>
            <a:t>Digital Marketing</a:t>
          </a:r>
        </a:p>
      </dgm:t>
    </dgm:pt>
    <dgm:pt modelId="{1ED788C2-5965-4263-9CE5-590398D30CF8}" type="parTrans" cxnId="{03E506FC-0031-40DA-9BB7-49DD65A6C0E3}">
      <dgm:prSet/>
      <dgm:spPr/>
      <dgm:t>
        <a:bodyPr/>
        <a:lstStyle/>
        <a:p>
          <a:endParaRPr lang="en-US"/>
        </a:p>
      </dgm:t>
    </dgm:pt>
    <dgm:pt modelId="{E52FB34D-C143-4F9E-AE8D-5291480C477E}" type="sibTrans" cxnId="{03E506FC-0031-40DA-9BB7-49DD65A6C0E3}">
      <dgm:prSet/>
      <dgm:spPr/>
      <dgm:t>
        <a:bodyPr/>
        <a:lstStyle/>
        <a:p>
          <a:endParaRPr lang="en-US"/>
        </a:p>
      </dgm:t>
    </dgm:pt>
    <dgm:pt modelId="{82C343C6-3B56-4DA6-B546-0C5D67DEE114}">
      <dgm:prSet phldrT="[Text]" custT="1"/>
      <dgm:spPr/>
      <dgm:t>
        <a:bodyPr/>
        <a:lstStyle/>
        <a:p>
          <a:r>
            <a:rPr lang="en-US" sz="2000" dirty="0"/>
            <a:t>Autonomous Businesses</a:t>
          </a:r>
        </a:p>
      </dgm:t>
    </dgm:pt>
    <dgm:pt modelId="{D242312F-F6C2-4918-A0FB-F0B25A29EBE2}" type="parTrans" cxnId="{8BD5BC3B-F7E6-4B2C-BB03-1F864D3FECE6}">
      <dgm:prSet/>
      <dgm:spPr/>
      <dgm:t>
        <a:bodyPr/>
        <a:lstStyle/>
        <a:p>
          <a:endParaRPr lang="en-US"/>
        </a:p>
      </dgm:t>
    </dgm:pt>
    <dgm:pt modelId="{0F4D168F-6D63-4D3D-BF1C-CD658D0D5D38}" type="sibTrans" cxnId="{8BD5BC3B-F7E6-4B2C-BB03-1F864D3FECE6}">
      <dgm:prSet/>
      <dgm:spPr/>
      <dgm:t>
        <a:bodyPr/>
        <a:lstStyle/>
        <a:p>
          <a:endParaRPr lang="en-US"/>
        </a:p>
      </dgm:t>
    </dgm:pt>
    <dgm:pt modelId="{CD28766D-68D4-4296-B913-2D26CCFAA5D4}">
      <dgm:prSet phldrT="[Text]" custT="1"/>
      <dgm:spPr/>
      <dgm:t>
        <a:bodyPr/>
        <a:lstStyle/>
        <a:p>
          <a:r>
            <a:rPr lang="en-US" sz="2000" dirty="0"/>
            <a:t>Digital Businesses</a:t>
          </a:r>
        </a:p>
      </dgm:t>
    </dgm:pt>
    <dgm:pt modelId="{36FA9B2A-8585-4B95-916D-A3EB07A20512}" type="parTrans" cxnId="{33C12F20-D82A-45B6-846A-D9287CDD5EB0}">
      <dgm:prSet/>
      <dgm:spPr/>
      <dgm:t>
        <a:bodyPr/>
        <a:lstStyle/>
        <a:p>
          <a:endParaRPr lang="en-US"/>
        </a:p>
      </dgm:t>
    </dgm:pt>
    <dgm:pt modelId="{4145827B-C0BD-462E-971C-76EBCC758ACE}" type="sibTrans" cxnId="{33C12F20-D82A-45B6-846A-D9287CDD5EB0}">
      <dgm:prSet/>
      <dgm:spPr/>
      <dgm:t>
        <a:bodyPr/>
        <a:lstStyle/>
        <a:p>
          <a:endParaRPr lang="en-US"/>
        </a:p>
      </dgm:t>
    </dgm:pt>
    <dgm:pt modelId="{933003B1-7AF3-4585-BE8C-F573FE194132}" type="pres">
      <dgm:prSet presAssocID="{05DA902A-806F-49C6-BBB3-4EDBA4695724}" presName="Name0" presStyleCnt="0">
        <dgm:presLayoutVars>
          <dgm:dir/>
          <dgm:resizeHandles val="exact"/>
        </dgm:presLayoutVars>
      </dgm:prSet>
      <dgm:spPr/>
    </dgm:pt>
    <dgm:pt modelId="{43183818-B6F4-43AC-8CA3-4011F60588C0}" type="pres">
      <dgm:prSet presAssocID="{DC8B1B75-10BD-4DC0-9767-13698A2FB29F}" presName="parTxOnly" presStyleLbl="node1" presStyleIdx="0" presStyleCnt="4" custScaleY="67005">
        <dgm:presLayoutVars>
          <dgm:bulletEnabled val="1"/>
        </dgm:presLayoutVars>
      </dgm:prSet>
      <dgm:spPr/>
    </dgm:pt>
    <dgm:pt modelId="{93E9763C-A1F2-49D7-8FF6-6C561FBCED7D}" type="pres">
      <dgm:prSet presAssocID="{AAD5D2B9-6504-49EB-969A-BF3F543144AE}" presName="parSpace" presStyleCnt="0"/>
      <dgm:spPr/>
    </dgm:pt>
    <dgm:pt modelId="{4FEDB7C9-50DC-46B5-B272-292626C91909}" type="pres">
      <dgm:prSet presAssocID="{737F05D7-F799-4B2E-AADA-744B70114AA8}" presName="parTxOnly" presStyleLbl="node1" presStyleIdx="1" presStyleCnt="4" custScaleY="67005">
        <dgm:presLayoutVars>
          <dgm:bulletEnabled val="1"/>
        </dgm:presLayoutVars>
      </dgm:prSet>
      <dgm:spPr/>
    </dgm:pt>
    <dgm:pt modelId="{4E27B372-A3D9-45A5-9682-01BEE1D12DB1}" type="pres">
      <dgm:prSet presAssocID="{E52FB34D-C143-4F9E-AE8D-5291480C477E}" presName="parSpace" presStyleCnt="0"/>
      <dgm:spPr/>
    </dgm:pt>
    <dgm:pt modelId="{31E84DB5-E081-4E42-AEEC-5896E5133923}" type="pres">
      <dgm:prSet presAssocID="{CD28766D-68D4-4296-B913-2D26CCFAA5D4}" presName="parTxOnly" presStyleLbl="node1" presStyleIdx="2" presStyleCnt="4" custScaleY="67005">
        <dgm:presLayoutVars>
          <dgm:bulletEnabled val="1"/>
        </dgm:presLayoutVars>
      </dgm:prSet>
      <dgm:spPr/>
    </dgm:pt>
    <dgm:pt modelId="{ACE218A7-0B1A-48FB-9222-1F3B0E5B98E2}" type="pres">
      <dgm:prSet presAssocID="{4145827B-C0BD-462E-971C-76EBCC758ACE}" presName="parSpace" presStyleCnt="0"/>
      <dgm:spPr/>
    </dgm:pt>
    <dgm:pt modelId="{83B9C44A-D1CF-4984-A3C5-BC44CCE8908F}" type="pres">
      <dgm:prSet presAssocID="{82C343C6-3B56-4DA6-B546-0C5D67DEE114}" presName="parTxOnly" presStyleLbl="node1" presStyleIdx="3" presStyleCnt="4" custScaleY="67005">
        <dgm:presLayoutVars>
          <dgm:bulletEnabled val="1"/>
        </dgm:presLayoutVars>
      </dgm:prSet>
      <dgm:spPr/>
    </dgm:pt>
  </dgm:ptLst>
  <dgm:cxnLst>
    <dgm:cxn modelId="{33C12F20-D82A-45B6-846A-D9287CDD5EB0}" srcId="{05DA902A-806F-49C6-BBB3-4EDBA4695724}" destId="{CD28766D-68D4-4296-B913-2D26CCFAA5D4}" srcOrd="2" destOrd="0" parTransId="{36FA9B2A-8585-4B95-916D-A3EB07A20512}" sibTransId="{4145827B-C0BD-462E-971C-76EBCC758ACE}"/>
    <dgm:cxn modelId="{F2978D26-A57A-5A47-8C27-E0AC4C38E956}" type="presOf" srcId="{DC8B1B75-10BD-4DC0-9767-13698A2FB29F}" destId="{43183818-B6F4-43AC-8CA3-4011F60588C0}" srcOrd="0" destOrd="0" presId="urn:microsoft.com/office/officeart/2005/8/layout/hChevron3"/>
    <dgm:cxn modelId="{8BD5BC3B-F7E6-4B2C-BB03-1F864D3FECE6}" srcId="{05DA902A-806F-49C6-BBB3-4EDBA4695724}" destId="{82C343C6-3B56-4DA6-B546-0C5D67DEE114}" srcOrd="3" destOrd="0" parTransId="{D242312F-F6C2-4918-A0FB-F0B25A29EBE2}" sibTransId="{0F4D168F-6D63-4D3D-BF1C-CD658D0D5D38}"/>
    <dgm:cxn modelId="{DA4F258E-B9B0-9547-A967-44EA6184CD31}" type="presOf" srcId="{737F05D7-F799-4B2E-AADA-744B70114AA8}" destId="{4FEDB7C9-50DC-46B5-B272-292626C91909}" srcOrd="0" destOrd="0" presId="urn:microsoft.com/office/officeart/2005/8/layout/hChevron3"/>
    <dgm:cxn modelId="{A6BB3B95-352C-1B44-B26D-9740EF92021D}" type="presOf" srcId="{82C343C6-3B56-4DA6-B546-0C5D67DEE114}" destId="{83B9C44A-D1CF-4984-A3C5-BC44CCE8908F}" srcOrd="0" destOrd="0" presId="urn:microsoft.com/office/officeart/2005/8/layout/hChevron3"/>
    <dgm:cxn modelId="{FA1C09B3-A180-4580-8507-85743D190183}" srcId="{05DA902A-806F-49C6-BBB3-4EDBA4695724}" destId="{DC8B1B75-10BD-4DC0-9767-13698A2FB29F}" srcOrd="0" destOrd="0" parTransId="{B25A412D-CA03-4240-8E68-0E47B8746F83}" sibTransId="{AAD5D2B9-6504-49EB-969A-BF3F543144AE}"/>
    <dgm:cxn modelId="{3E6DF0E9-2A97-C84C-AB67-56B60D62AAA9}" type="presOf" srcId="{CD28766D-68D4-4296-B913-2D26CCFAA5D4}" destId="{31E84DB5-E081-4E42-AEEC-5896E5133923}" srcOrd="0" destOrd="0" presId="urn:microsoft.com/office/officeart/2005/8/layout/hChevron3"/>
    <dgm:cxn modelId="{241D64ED-8165-D04A-B92D-CE17CF852070}" type="presOf" srcId="{05DA902A-806F-49C6-BBB3-4EDBA4695724}" destId="{933003B1-7AF3-4585-BE8C-F573FE194132}" srcOrd="0" destOrd="0" presId="urn:microsoft.com/office/officeart/2005/8/layout/hChevron3"/>
    <dgm:cxn modelId="{03E506FC-0031-40DA-9BB7-49DD65A6C0E3}" srcId="{05DA902A-806F-49C6-BBB3-4EDBA4695724}" destId="{737F05D7-F799-4B2E-AADA-744B70114AA8}" srcOrd="1" destOrd="0" parTransId="{1ED788C2-5965-4263-9CE5-590398D30CF8}" sibTransId="{E52FB34D-C143-4F9E-AE8D-5291480C477E}"/>
    <dgm:cxn modelId="{B778B2AB-69BB-9D44-BB63-D817EB4FC7FF}" type="presParOf" srcId="{933003B1-7AF3-4585-BE8C-F573FE194132}" destId="{43183818-B6F4-43AC-8CA3-4011F60588C0}" srcOrd="0" destOrd="0" presId="urn:microsoft.com/office/officeart/2005/8/layout/hChevron3"/>
    <dgm:cxn modelId="{77061D97-39A3-3D47-9FF8-C7FF98958CFB}" type="presParOf" srcId="{933003B1-7AF3-4585-BE8C-F573FE194132}" destId="{93E9763C-A1F2-49D7-8FF6-6C561FBCED7D}" srcOrd="1" destOrd="0" presId="urn:microsoft.com/office/officeart/2005/8/layout/hChevron3"/>
    <dgm:cxn modelId="{359411CF-90FD-374F-AF2F-5E2ADF39F96C}" type="presParOf" srcId="{933003B1-7AF3-4585-BE8C-F573FE194132}" destId="{4FEDB7C9-50DC-46B5-B272-292626C91909}" srcOrd="2" destOrd="0" presId="urn:microsoft.com/office/officeart/2005/8/layout/hChevron3"/>
    <dgm:cxn modelId="{DD627FC9-633A-3E45-8F01-F73669C6EE4E}" type="presParOf" srcId="{933003B1-7AF3-4585-BE8C-F573FE194132}" destId="{4E27B372-A3D9-45A5-9682-01BEE1D12DB1}" srcOrd="3" destOrd="0" presId="urn:microsoft.com/office/officeart/2005/8/layout/hChevron3"/>
    <dgm:cxn modelId="{B929B60C-1EA6-904F-B944-6E403A13CD02}" type="presParOf" srcId="{933003B1-7AF3-4585-BE8C-F573FE194132}" destId="{31E84DB5-E081-4E42-AEEC-5896E5133923}" srcOrd="4" destOrd="0" presId="urn:microsoft.com/office/officeart/2005/8/layout/hChevron3"/>
    <dgm:cxn modelId="{7163323E-8311-9344-B5E0-E7033C86743C}" type="presParOf" srcId="{933003B1-7AF3-4585-BE8C-F573FE194132}" destId="{ACE218A7-0B1A-48FB-9222-1F3B0E5B98E2}" srcOrd="5" destOrd="0" presId="urn:microsoft.com/office/officeart/2005/8/layout/hChevron3"/>
    <dgm:cxn modelId="{AA2CF062-E6F3-9E43-8A51-E21B0507E205}" type="presParOf" srcId="{933003B1-7AF3-4585-BE8C-F573FE194132}" destId="{83B9C44A-D1CF-4984-A3C5-BC44CCE8908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83818-B6F4-43AC-8CA3-4011F60588C0}">
      <dsp:nvSpPr>
        <dsp:cNvPr id="0" name=""/>
        <dsp:cNvSpPr/>
      </dsp:nvSpPr>
      <dsp:spPr>
        <a:xfrm>
          <a:off x="3271" y="1685943"/>
          <a:ext cx="3282188" cy="87969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Web &amp; E-Business</a:t>
          </a:r>
        </a:p>
      </dsp:txBody>
      <dsp:txXfrm>
        <a:off x="3271" y="1685943"/>
        <a:ext cx="3062265" cy="879692"/>
      </dsp:txXfrm>
    </dsp:sp>
    <dsp:sp modelId="{4FEDB7C9-50DC-46B5-B272-292626C91909}">
      <dsp:nvSpPr>
        <dsp:cNvPr id="0" name=""/>
        <dsp:cNvSpPr/>
      </dsp:nvSpPr>
      <dsp:spPr>
        <a:xfrm>
          <a:off x="2629022" y="1685943"/>
          <a:ext cx="3282188" cy="879692"/>
        </a:xfrm>
        <a:prstGeom prst="chevron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Digital Marketing</a:t>
          </a:r>
        </a:p>
      </dsp:txBody>
      <dsp:txXfrm>
        <a:off x="3068868" y="1685943"/>
        <a:ext cx="2402496" cy="879692"/>
      </dsp:txXfrm>
    </dsp:sp>
    <dsp:sp modelId="{31E84DB5-E081-4E42-AEEC-5896E5133923}">
      <dsp:nvSpPr>
        <dsp:cNvPr id="0" name=""/>
        <dsp:cNvSpPr/>
      </dsp:nvSpPr>
      <dsp:spPr>
        <a:xfrm>
          <a:off x="5254773" y="1685943"/>
          <a:ext cx="3282188" cy="879692"/>
        </a:xfrm>
        <a:prstGeom prst="chevron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Digital Businesses</a:t>
          </a:r>
        </a:p>
      </dsp:txBody>
      <dsp:txXfrm>
        <a:off x="5694619" y="1685943"/>
        <a:ext cx="2402496" cy="879692"/>
      </dsp:txXfrm>
    </dsp:sp>
    <dsp:sp modelId="{83B9C44A-D1CF-4984-A3C5-BC44CCE8908F}">
      <dsp:nvSpPr>
        <dsp:cNvPr id="0" name=""/>
        <dsp:cNvSpPr/>
      </dsp:nvSpPr>
      <dsp:spPr>
        <a:xfrm>
          <a:off x="7880524" y="1685943"/>
          <a:ext cx="3282188" cy="879692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Autonomous Businesses</a:t>
          </a:r>
        </a:p>
      </dsp:txBody>
      <dsp:txXfrm>
        <a:off x="8320370" y="1685943"/>
        <a:ext cx="2402496" cy="879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28A-2840-4D44-B555-676416309C72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3057-5528-3549-89E2-97C5373A7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6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07520-BFAC-48F2-8E1F-6F78F846F1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1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6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6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6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FA-D008-4DDA-A3DC-42DA448072A8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A11-656B-4DF9-A13E-E0B61B0D4EF8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202DF-5AC3-4795-B8F0-DCFA923B701C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4123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976" y="1344168"/>
            <a:ext cx="11427883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26388"/>
      </p:ext>
    </p:extLst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4A38-EFDF-436D-AB06-1F93A1B848CB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5EF6-4E09-4C10-989A-74A03C4111FA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4639-8A66-4E4B-B086-60AACA52358F}" type="datetime1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41E9-4AF2-4972-9CE8-F17C888E3933}" type="datetime1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03CD-7713-4AF6-9F06-64379BC702F5}" type="datetime1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B6F-D29B-4E7C-8A06-8DF6CA08729A}" type="datetime1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0D-2F21-4635-B401-FFFA2544D8D7}" type="datetime1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9F23-A77E-405F-BB19-8CD2F65E7BCC}" type="datetime1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2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7154-F98E-4970-BFC5-A89F963CB41F}" type="datetime1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D2E8-453C-4F7B-99F2-2990A535C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0E7FA-1683-4317-B182-CDD99F5F7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  <a:p>
            <a:r>
              <a:rPr lang="en-US" dirty="0"/>
              <a:t>10 March 2018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05C0A-FE1C-4B2E-A490-A94757BE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7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851635" y="6223317"/>
            <a:ext cx="1132041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dirty="0">
                <a:latin typeface="Century Gothic" charset="0"/>
                <a:ea typeface="Century Gothic" charset="0"/>
                <a:cs typeface="Century Gothic" charset="0"/>
              </a:rPr>
              <a:t>SOURCE: INTEL</a:t>
            </a:r>
            <a:endParaRPr lang="en-MY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9" y="1920511"/>
            <a:ext cx="11401697" cy="43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8" name="Straight Connector 87"/>
          <p:cNvCxnSpPr/>
          <p:nvPr/>
        </p:nvCxnSpPr>
        <p:spPr>
          <a:xfrm flipH="1">
            <a:off x="3870076" y="4598895"/>
            <a:ext cx="679451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764823" y="4286363"/>
            <a:ext cx="73289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1,300</a:t>
            </a:r>
            <a:endParaRPr lang="en-US" sz="17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90224" y="457349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mobile</a:t>
            </a:r>
          </a:p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users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5302348" y="4545303"/>
            <a:ext cx="7348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197095" y="4232771"/>
            <a:ext cx="68159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100+</a:t>
            </a:r>
            <a:endParaRPr lang="en-US" sz="17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222494" y="45199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</a:t>
            </a:r>
            <a:r>
              <a:rPr lang="en-MY" sz="900" b="1" dirty="0" err="1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Linkedin</a:t>
            </a:r>
            <a:endParaRPr lang="en-MY" sz="9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accounts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6658940" y="5121061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591704" y="4808528"/>
            <a:ext cx="76815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6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617102" y="5095661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Facebook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6744276" y="5585055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677040" y="5272523"/>
            <a:ext cx="848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</a:t>
            </a:r>
            <a:r>
              <a:rPr lang="en-MY" sz="1051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+</a:t>
            </a:r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702441" y="5559655"/>
            <a:ext cx="10150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Search queries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H="1">
            <a:off x="7036871" y="6245923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969635" y="5933391"/>
            <a:ext cx="95090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1.3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995034" y="6220523"/>
            <a:ext cx="8579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Video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4541750" y="3821155"/>
            <a:ext cx="415947" cy="7747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6037174" y="4013175"/>
            <a:ext cx="415947" cy="53212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584208" y="4699975"/>
            <a:ext cx="501095" cy="42141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7675254" y="5165304"/>
            <a:ext cx="1082123" cy="42141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7975470" y="5933389"/>
            <a:ext cx="1646003" cy="312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352009" y="2309485"/>
            <a:ext cx="904501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284770" y="1996952"/>
            <a:ext cx="97174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204 </a:t>
            </a:r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291120" y="2284085"/>
            <a:ext cx="7970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Emails sent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4539653" y="2024389"/>
            <a:ext cx="955883" cy="1096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436898" y="1737257"/>
            <a:ext cx="85472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47,000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461027" y="2024389"/>
            <a:ext cx="10743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App downloads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5344426" y="2029872"/>
            <a:ext cx="151111" cy="124404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256510" y="2309486"/>
            <a:ext cx="323660" cy="96544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939284" y="2200031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874629" y="1882889"/>
            <a:ext cx="97654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$83,000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880978" y="2170021"/>
            <a:ext cx="5982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In sales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5781047" y="2200033"/>
            <a:ext cx="158239" cy="108650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6629466" y="2583077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564810" y="2284984"/>
            <a:ext cx="85472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61,141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569373" y="2588221"/>
            <a:ext cx="9941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Hours of music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6453122" y="2588222"/>
            <a:ext cx="176345" cy="53555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8417414" y="2022886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8359107" y="1708920"/>
            <a:ext cx="84991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20 </a:t>
            </a:r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363670" y="2012155"/>
            <a:ext cx="8418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Photo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7711688" y="2030547"/>
            <a:ext cx="712077" cy="12200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8516197" y="2800497"/>
            <a:ext cx="118753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8452486" y="2477005"/>
            <a:ext cx="5501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320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8457046" y="2780241"/>
            <a:ext cx="13596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twitter accounts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8307497" y="2808056"/>
            <a:ext cx="203297" cy="62315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5685451" y="4866746"/>
            <a:ext cx="1037463" cy="470602"/>
            <a:chOff x="3985706" y="4746058"/>
            <a:chExt cx="1037463" cy="470601"/>
          </a:xfrm>
        </p:grpSpPr>
        <p:sp>
          <p:nvSpPr>
            <p:cNvPr id="133" name="Rectangle 132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85706" y="4746058"/>
              <a:ext cx="1037463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277,000 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81051" y="4975033"/>
              <a:ext cx="53412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Logins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014889" y="5971893"/>
            <a:ext cx="1031051" cy="598307"/>
            <a:chOff x="3952452" y="4746058"/>
            <a:chExt cx="1031050" cy="598306"/>
          </a:xfrm>
        </p:grpSpPr>
        <p:sp>
          <p:nvSpPr>
            <p:cNvPr id="137" name="Rectangle 136"/>
            <p:cNvSpPr/>
            <p:nvPr/>
          </p:nvSpPr>
          <p:spPr>
            <a:xfrm>
              <a:off x="3988141" y="4762552"/>
              <a:ext cx="944460" cy="5818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233356" y="4746058"/>
              <a:ext cx="42832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30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952452" y="4975032"/>
              <a:ext cx="1031050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Hours of videos</a:t>
              </a:r>
            </a:p>
            <a:p>
              <a:pPr algn="ctr"/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uploaded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341837" y="1787594"/>
            <a:ext cx="984565" cy="470602"/>
            <a:chOff x="3981026" y="4746058"/>
            <a:chExt cx="984565" cy="470601"/>
          </a:xfrm>
        </p:grpSpPr>
        <p:sp>
          <p:nvSpPr>
            <p:cNvPr id="141" name="Rectangle 140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071431" y="4746058"/>
              <a:ext cx="732893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3,000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981026" y="4975033"/>
              <a:ext cx="98456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Photo uploads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9734425" y="2567084"/>
            <a:ext cx="976549" cy="470602"/>
            <a:chOff x="3976181" y="4746058"/>
            <a:chExt cx="976550" cy="470601"/>
          </a:xfrm>
        </p:grpSpPr>
        <p:sp>
          <p:nvSpPr>
            <p:cNvPr id="145" name="Rectangle 144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976181" y="4746058"/>
              <a:ext cx="976550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100,000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47701" y="4975033"/>
              <a:ext cx="83067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New tweets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466950" y="5126344"/>
            <a:ext cx="311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What Happens in an Internet Minute?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10</a:t>
            </a:fld>
            <a:endParaRPr lang="en-US" dirty="0"/>
          </a:p>
        </p:txBody>
      </p:sp>
      <p:sp>
        <p:nvSpPr>
          <p:cNvPr id="68" name="Title 2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 Data Explosion</a:t>
            </a:r>
          </a:p>
        </p:txBody>
      </p:sp>
    </p:spTree>
    <p:extLst>
      <p:ext uri="{BB962C8B-B14F-4D97-AF65-F5344CB8AC3E}">
        <p14:creationId xmlns:p14="http://schemas.microsoft.com/office/powerpoint/2010/main" val="74022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V of 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Volume </a:t>
            </a:r>
            <a:r>
              <a:rPr lang="mr-IN" sz="3600" dirty="0"/>
              <a:t>–</a:t>
            </a:r>
            <a:r>
              <a:rPr lang="en-US" sz="3600" dirty="0"/>
              <a:t> Amount of Data</a:t>
            </a:r>
          </a:p>
          <a:p>
            <a:endParaRPr lang="en-US" sz="3600" dirty="0"/>
          </a:p>
          <a:p>
            <a:r>
              <a:rPr lang="en-US" sz="3600" dirty="0"/>
              <a:t>Velocity </a:t>
            </a:r>
            <a:r>
              <a:rPr lang="mr-IN" sz="3600" dirty="0"/>
              <a:t>–</a:t>
            </a:r>
            <a:r>
              <a:rPr lang="en-US" sz="3600" dirty="0"/>
              <a:t> Growth of Data</a:t>
            </a:r>
          </a:p>
          <a:p>
            <a:endParaRPr lang="en-US" sz="3600" dirty="0"/>
          </a:p>
          <a:p>
            <a:r>
              <a:rPr lang="en-US" sz="3600" dirty="0"/>
              <a:t>Variety </a:t>
            </a:r>
            <a:r>
              <a:rPr lang="mr-IN" sz="3600" dirty="0"/>
              <a:t>–</a:t>
            </a:r>
            <a:r>
              <a:rPr lang="en-US" sz="3600" dirty="0"/>
              <a:t> Different Forms of Data</a:t>
            </a:r>
          </a:p>
          <a:p>
            <a:endParaRPr lang="en-US" sz="3600" dirty="0"/>
          </a:p>
          <a:p>
            <a:r>
              <a:rPr lang="en-US" sz="3600" dirty="0"/>
              <a:t>Veracity </a:t>
            </a:r>
            <a:r>
              <a:rPr lang="mr-IN" sz="3600" dirty="0"/>
              <a:t>–</a:t>
            </a:r>
            <a:r>
              <a:rPr lang="en-US" sz="3600" dirty="0"/>
              <a:t> Uncertainty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99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42 V of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8729"/>
          <a:stretch/>
        </p:blipFill>
        <p:spPr>
          <a:xfrm>
            <a:off x="2500414" y="1417638"/>
            <a:ext cx="6237186" cy="519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2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/>
              <a:t>Data Science is an interdisciplinary field of scientific methods to provide meaningful information from large amounts of complex data</a:t>
            </a:r>
          </a:p>
          <a:p>
            <a:endParaRPr lang="en-US" sz="4000" dirty="0"/>
          </a:p>
          <a:p>
            <a:r>
              <a:rPr lang="en-US" sz="4000" dirty="0"/>
              <a:t>It employs techniques and theories drawn from many fields within the broad areas of mathematics, statistics, information science, and computer science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Analytics vs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/>
          </a:p>
          <a:p>
            <a:r>
              <a:rPr lang="en-US" sz="3200" dirty="0"/>
              <a:t>Data Analytics = Finding </a:t>
            </a:r>
            <a:r>
              <a:rPr lang="en-US" sz="3200" b="1" dirty="0"/>
              <a:t>Right</a:t>
            </a:r>
            <a:r>
              <a:rPr lang="en-US" sz="3200" dirty="0"/>
              <a:t> Answers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Data Science = Finding </a:t>
            </a:r>
            <a:r>
              <a:rPr lang="en-US" sz="3200" b="1" dirty="0"/>
              <a:t>Right </a:t>
            </a:r>
            <a:r>
              <a:rPr lang="en-US" sz="3200" dirty="0"/>
              <a:t>Questions</a:t>
            </a:r>
            <a:endParaRPr lang="en-GB" sz="3200" dirty="0"/>
          </a:p>
        </p:txBody>
      </p:sp>
      <p:pic>
        <p:nvPicPr>
          <p:cNvPr id="2052" name="Picture 4" descr="Image result for t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011" y="2003681"/>
            <a:ext cx="1052336" cy="10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question m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99" y="3446744"/>
            <a:ext cx="2413558" cy="18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0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156" y="1783319"/>
            <a:ext cx="10665244" cy="4526444"/>
          </a:xfrm>
        </p:spPr>
        <p:txBody>
          <a:bodyPr>
            <a:noAutofit/>
          </a:bodyPr>
          <a:lstStyle/>
          <a:p>
            <a:r>
              <a:rPr lang="en-US" sz="3200" i="1" dirty="0"/>
              <a:t>“The sexiest job of the 21</a:t>
            </a:r>
            <a:r>
              <a:rPr lang="en-US" sz="3200" i="1" baseline="30000" dirty="0"/>
              <a:t>st</a:t>
            </a:r>
            <a:r>
              <a:rPr lang="en-US" sz="3200" i="1" dirty="0"/>
              <a:t> century” </a:t>
            </a:r>
            <a:br>
              <a:rPr lang="en-US" sz="3200" dirty="0"/>
            </a:br>
            <a:r>
              <a:rPr lang="en-US" sz="3200" dirty="0"/>
              <a:t>Harvard Business Review,  Oct 2012</a:t>
            </a:r>
          </a:p>
          <a:p>
            <a:endParaRPr lang="en-US" sz="3200" dirty="0"/>
          </a:p>
          <a:p>
            <a:r>
              <a:rPr lang="en-US" sz="3200" i="1" dirty="0"/>
              <a:t>“Person who is better at statistics than any software engineer and better at software engineering than any statistician”</a:t>
            </a:r>
            <a:br>
              <a:rPr lang="en-US" sz="3200" dirty="0"/>
            </a:br>
            <a:r>
              <a:rPr lang="en-US" sz="3200" dirty="0"/>
              <a:t>Josh Wills, May 2012 </a:t>
            </a:r>
          </a:p>
          <a:p>
            <a:endParaRPr lang="en-US" sz="3200" i="1" dirty="0"/>
          </a:p>
          <a:p>
            <a:r>
              <a:rPr lang="en-US" sz="3200" i="1" dirty="0"/>
              <a:t>“The data scientist was called, only half-jokingly, ‘a caped superhero’” </a:t>
            </a:r>
            <a:r>
              <a:rPr lang="en-US" sz="3200" dirty="0"/>
              <a:t>Wall Street Journal, Apr 2012</a:t>
            </a:r>
          </a:p>
          <a:p>
            <a:endParaRPr lang="en-GB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Scientists: What People Say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0A6DA6-6E08-4B72-BBBD-38AF58B2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37" y="1394701"/>
            <a:ext cx="2679967" cy="17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64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Drew Conway’s Data Science Venn diagram</a:t>
            </a:r>
            <a:endParaRPr lang="en-GB" dirty="0"/>
          </a:p>
        </p:txBody>
      </p:sp>
      <p:pic>
        <p:nvPicPr>
          <p:cNvPr id="4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443481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7BFC9-033F-4DD4-A8CC-FA514CF4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5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0858"/>
              </p:ext>
            </p:extLst>
          </p:nvPr>
        </p:nvGraphicFramePr>
        <p:xfrm>
          <a:off x="508000" y="1651545"/>
          <a:ext cx="10769600" cy="4368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74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95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614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  openings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Median base salary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Career opportunity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 score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 Data Scientist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1,736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$116,840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4.7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2. Tax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1,574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$108,000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3. Solutions Architect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2,906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$119,500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4. Engagement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1,356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$125,000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5. Mobile Developer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2,251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$90,000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6. HR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3,468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$85,000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7. Physician Assistant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3,364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$97,000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8. Project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6,607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$106,680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3.3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9. Software Engineer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49,270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3.3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10. Audit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1,001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95657" y="6144392"/>
            <a:ext cx="26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Source : Glassdoor,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/>
          <a:lstStyle/>
          <a:p>
            <a:r>
              <a:rPr lang="en-US" dirty="0"/>
              <a:t>Top Jobs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3465495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910"/>
            <a:ext cx="6160911" cy="47120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USA Election 2012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/>
              <a:t>The Obama campaign recruited a team of data scientists</a:t>
            </a:r>
          </a:p>
          <a:p>
            <a:endParaRPr lang="en-US" dirty="0"/>
          </a:p>
          <a:p>
            <a:r>
              <a:rPr lang="en-US" dirty="0"/>
              <a:t>Allowed the Obama campaign to create a portrait of shifting voter allegiances</a:t>
            </a:r>
          </a:p>
          <a:p>
            <a:endParaRPr lang="en-US" dirty="0"/>
          </a:p>
          <a:p>
            <a:r>
              <a:rPr lang="en-US" dirty="0"/>
              <a:t>The power of this operation stunned the Romney team as they saw voters they never even knew existed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F155C-C7D8-43B8-BF08-2E3D79DB6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09" y="1825625"/>
            <a:ext cx="4574980" cy="31414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495EB-2120-4EA0-9617-ACA77D9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820059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580035"/>
            <a:ext cx="7518400" cy="42302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 Government’s first Chief Data Scientist </a:t>
            </a:r>
          </a:p>
          <a:p>
            <a:endParaRPr lang="en-US" dirty="0"/>
          </a:p>
          <a:p>
            <a:r>
              <a:rPr lang="en-US" dirty="0"/>
              <a:t>Dr. Dhanurjay "DJ" Patil</a:t>
            </a:r>
          </a:p>
          <a:p>
            <a:endParaRPr lang="en-US" dirty="0"/>
          </a:p>
          <a:p>
            <a:r>
              <a:rPr lang="en-US" dirty="0"/>
              <a:t>Harvard Business Review “Data Scientist: The Sexiest Job of the 21st Century”</a:t>
            </a:r>
          </a:p>
          <a:p>
            <a:endParaRPr lang="en-US" dirty="0"/>
          </a:p>
          <a:p>
            <a:r>
              <a:rPr lang="en-US" dirty="0"/>
              <a:t>Credited with coining the term “</a:t>
            </a:r>
            <a:r>
              <a:rPr lang="en-GB" dirty="0"/>
              <a:t>Data Science”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834601-D3C6-43B2-8EA4-C2657946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 descr="Image result for dj pat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708" y="1752924"/>
            <a:ext cx="3693936" cy="36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4589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</a:p>
          <a:p>
            <a:r>
              <a:rPr lang="en-US" dirty="0"/>
              <a:t>Introduction to R</a:t>
            </a:r>
          </a:p>
          <a:p>
            <a:r>
              <a:rPr lang="en-US" dirty="0"/>
              <a:t>R Exercises</a:t>
            </a:r>
          </a:p>
          <a:p>
            <a:r>
              <a:rPr lang="en-US" dirty="0"/>
              <a:t>Q&amp;A</a:t>
            </a:r>
          </a:p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B622-66CB-4EEC-A1F3-4EBF620E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ADEDB-E6CE-4C6E-AE8E-EA27511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Image result for DONALD TRUMP acceptance clint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78" y="1758230"/>
            <a:ext cx="6433955" cy="43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104549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5399"/>
            <a:ext cx="10515600" cy="4351338"/>
          </a:xfrm>
        </p:spPr>
        <p:txBody>
          <a:bodyPr/>
          <a:lstStyle/>
          <a:p>
            <a:r>
              <a:rPr lang="en-US" dirty="0"/>
              <a:t>PageRank is an algorithm used by Google Search to rank websites in their search engine results</a:t>
            </a:r>
            <a:endParaRPr lang="en-GB" dirty="0"/>
          </a:p>
        </p:txBody>
      </p:sp>
      <p:pic>
        <p:nvPicPr>
          <p:cNvPr id="5" name="Picture 2" descr="Image result for OLD GOOGLE backr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323" y="3738937"/>
            <a:ext cx="3247412" cy="261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AF13541-23BB-4B54-8903-BF2338659215}"/>
              </a:ext>
            </a:extLst>
          </p:cNvPr>
          <p:cNvSpPr txBox="1">
            <a:spLocks/>
          </p:cNvSpPr>
          <p:nvPr/>
        </p:nvSpPr>
        <p:spPr>
          <a:xfrm>
            <a:off x="934155" y="16675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</a:rPr>
              <a:t>GOOGLE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7E7CC6-18BA-4F5C-9179-212C88B3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730574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GOOGLE ADS</a:t>
            </a:r>
          </a:p>
        </p:txBody>
      </p:sp>
      <p:sp>
        <p:nvSpPr>
          <p:cNvPr id="4" name="AutoShape 4" descr="Image result for GOOGLE a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C5BD87-718B-4437-B9AE-B7D5CCE2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86" y="2208192"/>
            <a:ext cx="5590470" cy="41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82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3712"/>
            <a:ext cx="10515600" cy="4351338"/>
          </a:xfrm>
        </p:spPr>
        <p:txBody>
          <a:bodyPr/>
          <a:lstStyle/>
          <a:p>
            <a:r>
              <a:rPr lang="en-US" dirty="0"/>
              <a:t>There are around 30 billion search requests a month.</a:t>
            </a:r>
          </a:p>
          <a:p>
            <a:endParaRPr lang="en-US" dirty="0"/>
          </a:p>
          <a:p>
            <a:r>
              <a:rPr lang="en-US" dirty="0"/>
              <a:t>Google revenue around $50 billion per year from marketing, 97% of the companies revenue.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A0C81-A7DD-420B-8ACD-129BF53A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56" y="3998997"/>
            <a:ext cx="4844344" cy="2316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F724C8-32D4-4E77-8206-8C5E684D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56331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 Insurance Industry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530542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2017, Fukoku Mutual Life Insurance Company replaced 34 employees with IBM Watson</a:t>
            </a:r>
          </a:p>
          <a:p>
            <a:endParaRPr lang="en-US" dirty="0"/>
          </a:p>
          <a:p>
            <a:r>
              <a:rPr lang="en-US" dirty="0"/>
              <a:t>Used AI to calculate insurance payouts to policyholders</a:t>
            </a:r>
          </a:p>
          <a:p>
            <a:endParaRPr lang="en-US" dirty="0"/>
          </a:p>
          <a:p>
            <a:r>
              <a:rPr lang="en-US" dirty="0"/>
              <a:t>Target to increase productivity by 30% and save $1.2m per year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24</a:t>
            </a:fld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14" y="2000250"/>
            <a:ext cx="5500688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REKA Self 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25</a:t>
            </a:fld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81" y="3859590"/>
            <a:ext cx="3250237" cy="2437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113" y="1583573"/>
            <a:ext cx="45024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Since 2016, REKA has been developing its own self-driving tech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Tested the self-driving car from KL to Melaka with no driver</a:t>
            </a:r>
          </a:p>
          <a:p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Speed 60 - 80 km/h with navigation based on Google Maps</a:t>
            </a:r>
          </a:p>
        </p:txBody>
      </p:sp>
      <p:pic>
        <p:nvPicPr>
          <p:cNvPr id="11" name="Shape 845">
            <a:extLst>
              <a:ext uri="{FF2B5EF4-FFF2-40B4-BE49-F238E27FC236}">
                <a16:creationId xmlns:a16="http://schemas.microsoft.com/office/drawing/2014/main" id="{AE8C10CA-7799-4150-81C1-F487AB5AC8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66" t="29794" r="6979" b="12260"/>
          <a:stretch/>
        </p:blipFill>
        <p:spPr>
          <a:xfrm>
            <a:off x="5949846" y="1551655"/>
            <a:ext cx="5587050" cy="2041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968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05" y="4450914"/>
            <a:ext cx="3664605" cy="166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F45058-6037-4111-BCB3-B354D6D20D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293" y="4840400"/>
            <a:ext cx="2873453" cy="7320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92FFF-90ED-488C-8E18-0A8AA78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45DD5-51B0-4808-929A-2E9B699AE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r="21817"/>
          <a:stretch/>
        </p:blipFill>
        <p:spPr>
          <a:xfrm>
            <a:off x="3794125" y="1764424"/>
            <a:ext cx="2254250" cy="1963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00B33-F828-49D1-9299-52E97B734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9" y="1855299"/>
            <a:ext cx="2054017" cy="155822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become a Data Scientist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38" y="4336559"/>
            <a:ext cx="3815797" cy="1907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754" r="14166"/>
          <a:stretch/>
        </p:blipFill>
        <p:spPr>
          <a:xfrm>
            <a:off x="6588125" y="2111374"/>
            <a:ext cx="5365750" cy="10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06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Actuary and Data Scientist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 objectives</a:t>
            </a:r>
          </a:p>
          <a:p>
            <a:r>
              <a:rPr lang="en-US" sz="4400" dirty="0"/>
              <a:t>Similar skill-sets</a:t>
            </a:r>
          </a:p>
          <a:p>
            <a:r>
              <a:rPr lang="en-US" sz="4400" dirty="0"/>
              <a:t>Similar </a:t>
            </a:r>
            <a:r>
              <a:rPr lang="fr-FR" sz="4400" dirty="0"/>
              <a:t>techniques</a:t>
            </a:r>
            <a:endParaRPr lang="en-US" sz="4400" dirty="0"/>
          </a:p>
          <a:p>
            <a:r>
              <a:rPr lang="en-US" sz="4400" dirty="0"/>
              <a:t>Both are Data Dependent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B225-2350-49F8-82AD-98501E3C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 descr="Image result for Actuarial control cycle soa">
            <a:extLst>
              <a:ext uri="{FF2B5EF4-FFF2-40B4-BE49-F238E27FC236}">
                <a16:creationId xmlns:a16="http://schemas.microsoft.com/office/drawing/2014/main" id="{42EE8E2B-76D7-4D69-8B3C-1EE348B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0"/>
          <a:stretch/>
        </p:blipFill>
        <p:spPr bwMode="auto">
          <a:xfrm>
            <a:off x="2299290" y="1522692"/>
            <a:ext cx="7593419" cy="44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9E7EABB-91B5-4C8B-8F0B-3136456C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Actuarial Control Cycle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373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Scientist’s Workflow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571500" y="1447799"/>
            <a:ext cx="11010900" cy="4724401"/>
            <a:chOff x="571500" y="1447799"/>
            <a:chExt cx="7810500" cy="4724401"/>
          </a:xfrm>
        </p:grpSpPr>
        <p:sp>
          <p:nvSpPr>
            <p:cNvPr id="4" name="TextBox 3"/>
            <p:cNvSpPr txBox="1"/>
            <p:nvPr/>
          </p:nvSpPr>
          <p:spPr>
            <a:xfrm>
              <a:off x="571500" y="3539698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Digging Around</a:t>
              </a:r>
              <a:br>
                <a:rPr lang="en-US" sz="2400" dirty="0"/>
              </a:br>
              <a:r>
                <a:rPr lang="en-US" sz="2400" dirty="0"/>
                <a:t>in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27151" y="3124200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Hypothesize Model</a:t>
              </a:r>
            </a:p>
          </p:txBody>
        </p:sp>
        <p:pic>
          <p:nvPicPr>
            <p:cNvPr id="6" name="Picture 9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1" r="86580" b="66866"/>
            <a:stretch/>
          </p:blipFill>
          <p:spPr bwMode="auto">
            <a:xfrm>
              <a:off x="6629400" y="2066146"/>
              <a:ext cx="1143000" cy="101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263" y="2007976"/>
              <a:ext cx="1197977" cy="10671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19800" y="3124200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Large Scale Exploitation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752698" y="2490082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486400" y="2520953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84"/>
            <a:stretch/>
          </p:blipFill>
          <p:spPr>
            <a:xfrm>
              <a:off x="914400" y="1447799"/>
              <a:ext cx="1676400" cy="2091899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3663477" y="4184984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501" y="4810124"/>
              <a:ext cx="1449839" cy="1362076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2371698" y="4195401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44477" y="4962525"/>
              <a:ext cx="1697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Evaluate</a:t>
              </a:r>
              <a:br>
                <a:rPr lang="en-US" sz="2400" dirty="0"/>
              </a:br>
              <a:r>
                <a:rPr lang="en-US" sz="2400" dirty="0"/>
                <a:t>Interpret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2598" y="1662751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Clean,</a:t>
              </a:r>
            </a:p>
            <a:p>
              <a:pPr algn="ctr"/>
              <a:r>
                <a:rPr lang="en-US" sz="2400" dirty="0"/>
                <a:t>prep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FD8D0-9126-4662-9E7C-735F080E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83064" y="5072674"/>
            <a:ext cx="3217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Nadav</a:t>
            </a:r>
            <a:r>
              <a:rPr lang="en-US" sz="2800" b="1" dirty="0"/>
              <a:t> </a:t>
            </a:r>
            <a:r>
              <a:rPr lang="en-US" sz="2800" b="1" dirty="0" err="1"/>
              <a:t>Rindler</a:t>
            </a:r>
            <a:endParaRPr lang="en-US" sz="2800" b="1" dirty="0"/>
          </a:p>
          <a:p>
            <a:pPr algn="ctr"/>
            <a:r>
              <a:rPr lang="en-US" sz="2800" dirty="0"/>
              <a:t>Data Scientist</a:t>
            </a:r>
          </a:p>
          <a:p>
            <a:pPr algn="ctr"/>
            <a:r>
              <a:rPr lang="en-US" sz="2800" dirty="0"/>
              <a:t>Marketing Analytics</a:t>
            </a:r>
          </a:p>
        </p:txBody>
      </p:sp>
      <p:pic>
        <p:nvPicPr>
          <p:cNvPr id="7" name="Picture 6" descr="Nada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64" y="1541128"/>
            <a:ext cx="3204345" cy="3204345"/>
          </a:xfrm>
          <a:prstGeom prst="rect">
            <a:avLst/>
          </a:prstGeom>
        </p:spPr>
      </p:pic>
      <p:pic>
        <p:nvPicPr>
          <p:cNvPr id="9" name="Picture 8" descr="WilliamYap_Photo_Form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21509"/>
          <a:stretch/>
        </p:blipFill>
        <p:spPr>
          <a:xfrm>
            <a:off x="1841365" y="1417638"/>
            <a:ext cx="3129655" cy="3327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1365" y="5072674"/>
            <a:ext cx="3226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William Yap</a:t>
            </a:r>
          </a:p>
          <a:p>
            <a:pPr algn="ctr"/>
            <a:r>
              <a:rPr lang="en-US" sz="2800" dirty="0"/>
              <a:t>Data Scientist</a:t>
            </a:r>
          </a:p>
          <a:p>
            <a:pPr algn="ctr"/>
            <a:r>
              <a:rPr lang="hu-HU" sz="2800" dirty="0"/>
              <a:t>Digital Strategy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2867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Actuary VS Data Scientist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1144216"/>
              </p:ext>
            </p:extLst>
          </p:nvPr>
        </p:nvGraphicFramePr>
        <p:xfrm>
          <a:off x="609600" y="1600200"/>
          <a:ext cx="10972800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Actuary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Data Scientist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Primarily in insurance industry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Applicable to any industry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Formal qualifications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Still no formal qualification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SAS, Excel, VBA, SQL,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dirty="0" err="1"/>
                        <a:t>MoSes</a:t>
                      </a:r>
                      <a:r>
                        <a:rPr lang="en-US" sz="3200" dirty="0"/>
                        <a:t>,</a:t>
                      </a:r>
                      <a:r>
                        <a:rPr lang="en-US" sz="3200" baseline="0" dirty="0"/>
                        <a:t> </a:t>
                      </a:r>
                      <a:r>
                        <a:rPr lang="en-US" sz="3200" dirty="0"/>
                        <a:t>Prophet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R, Python and </a:t>
                      </a:r>
                      <a:r>
                        <a:rPr lang="en-US" sz="3200" dirty="0" err="1"/>
                        <a:t>NoSQL</a:t>
                      </a:r>
                      <a:r>
                        <a:rPr lang="en-US" sz="3200" dirty="0"/>
                        <a:t> databases (</a:t>
                      </a:r>
                      <a:r>
                        <a:rPr lang="en-US" sz="3200" dirty="0" err="1"/>
                        <a:t>Hadoop</a:t>
                      </a:r>
                      <a:r>
                        <a:rPr lang="en-US" sz="3200" dirty="0"/>
                        <a:t>, </a:t>
                      </a:r>
                      <a:r>
                        <a:rPr lang="en-US" sz="3200" dirty="0" err="1"/>
                        <a:t>etc</a:t>
                      </a:r>
                      <a:r>
                        <a:rPr lang="en-US" sz="3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Directly impacts company financials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Impact in the long term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9393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1236960" cy="4525963"/>
          </a:xfrm>
        </p:spPr>
        <p:txBody>
          <a:bodyPr>
            <a:normAutofit/>
          </a:bodyPr>
          <a:lstStyle/>
          <a:p>
            <a:r>
              <a:rPr lang="en-US" dirty="0"/>
              <a:t> Which profession has a better future? Actuary VS Data Scientist</a:t>
            </a:r>
          </a:p>
          <a:p>
            <a:endParaRPr lang="en-US" dirty="0"/>
          </a:p>
          <a:p>
            <a:r>
              <a:rPr lang="en-US" dirty="0"/>
              <a:t>Regardless of what the future holds, predictive analytics &amp; big data is the place to be nowadays!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37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Studio is a free and open-source integrated development environment (IDE) for 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 is a programming language for statistical computing and graphics.</a:t>
            </a:r>
          </a:p>
          <a:p>
            <a:endParaRPr lang="en-US" dirty="0"/>
          </a:p>
          <a:p>
            <a:r>
              <a:rPr lang="en-US" dirty="0"/>
              <a:t>Commonly used for data exploration.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E537-F83C-40D6-B8BC-6AA8F20C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10 March - Cover first half of “The Data Scientist’s Toolbox”</a:t>
            </a:r>
          </a:p>
          <a:p>
            <a:pPr lvl="0"/>
            <a:r>
              <a:rPr lang="en-US" dirty="0"/>
              <a:t>24 March - Cover second half of “The Data Scientist’s Toolbox”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7 April - Cover first half of “R Programming”</a:t>
            </a:r>
          </a:p>
          <a:p>
            <a:pPr lvl="0"/>
            <a:r>
              <a:rPr lang="en-US" dirty="0"/>
              <a:t>28 April - Cover second half of “R Programming”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12 May - Cover first half of “Getting and Cleaning Data”</a:t>
            </a:r>
          </a:p>
          <a:p>
            <a:pPr lvl="0"/>
            <a:r>
              <a:rPr lang="en-US" dirty="0"/>
              <a:t>26 May - Cover second half of “Getting and Cleaning Data”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Drew Conway’s Data Science Venn diagram</a:t>
            </a:r>
            <a:endParaRPr lang="en-GB" dirty="0"/>
          </a:p>
        </p:txBody>
      </p:sp>
      <p:pic>
        <p:nvPicPr>
          <p:cNvPr id="4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443481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7BFC9-033F-4DD4-A8CC-FA514CF4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2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Location: </a:t>
            </a:r>
            <a:r>
              <a:rPr lang="en-US" dirty="0" err="1"/>
              <a:t>Universiti</a:t>
            </a:r>
            <a:r>
              <a:rPr lang="en-US" dirty="0"/>
              <a:t> </a:t>
            </a:r>
            <a:r>
              <a:rPr lang="en-US" dirty="0" err="1"/>
              <a:t>Tunku</a:t>
            </a:r>
            <a:r>
              <a:rPr lang="en-US" dirty="0"/>
              <a:t> Abdul </a:t>
            </a:r>
            <a:r>
              <a:rPr lang="en-US" dirty="0" err="1"/>
              <a:t>Rahman</a:t>
            </a:r>
            <a:r>
              <a:rPr lang="en-US" dirty="0"/>
              <a:t>, Sungai Long Campus </a:t>
            </a:r>
          </a:p>
          <a:p>
            <a:endParaRPr lang="en-US" dirty="0"/>
          </a:p>
          <a:p>
            <a:r>
              <a:rPr lang="en-US" dirty="0"/>
              <a:t>Time: 2-4pm</a:t>
            </a:r>
          </a:p>
          <a:p>
            <a:endParaRPr lang="en-US" dirty="0"/>
          </a:p>
          <a:p>
            <a:r>
              <a:rPr lang="en-US" dirty="0"/>
              <a:t>Start each session with an overview of the online syllables material</a:t>
            </a:r>
          </a:p>
          <a:p>
            <a:endParaRPr lang="en-US" dirty="0"/>
          </a:p>
          <a:p>
            <a:r>
              <a:rPr lang="en-US" dirty="0"/>
              <a:t>Add value through first-hand experience in the local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5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Introduction to Data Science</a:t>
            </a:r>
          </a:p>
          <a:p>
            <a:r>
              <a:rPr lang="en-US" dirty="0"/>
              <a:t>Introduction to R</a:t>
            </a:r>
          </a:p>
          <a:p>
            <a:r>
              <a:rPr lang="en-US" dirty="0"/>
              <a:t>R Exercises</a:t>
            </a:r>
          </a:p>
          <a:p>
            <a:r>
              <a:rPr lang="en-US" dirty="0"/>
              <a:t>Q&amp;A</a:t>
            </a:r>
          </a:p>
          <a:p>
            <a:r>
              <a:rPr lang="en-US" dirty="0"/>
              <a:t>Use Cases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B622-66CB-4EEC-A1F3-4EBF620E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1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Economy 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8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81916" y="1046498"/>
            <a:ext cx="11165984" cy="4362500"/>
            <a:chOff x="0" y="0"/>
            <a:chExt cx="11165984" cy="4362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4234" t="50800" r="80343" b="25256"/>
            <a:stretch/>
          </p:blipFill>
          <p:spPr>
            <a:xfrm>
              <a:off x="620587" y="2599017"/>
              <a:ext cx="705496" cy="1751527"/>
            </a:xfrm>
            <a:prstGeom prst="rect">
              <a:avLst/>
            </a:prstGeom>
          </p:spPr>
        </p:pic>
        <p:graphicFrame>
          <p:nvGraphicFramePr>
            <p:cNvPr id="7" name="Diagram 6"/>
            <p:cNvGraphicFramePr/>
            <p:nvPr>
              <p:extLst/>
            </p:nvPr>
          </p:nvGraphicFramePr>
          <p:xfrm>
            <a:off x="0" y="0"/>
            <a:ext cx="11165984" cy="4251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1030310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5011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2005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76800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2013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33133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2020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7674" t="52397" r="30236" b="25256"/>
            <a:stretch/>
          </p:blipFill>
          <p:spPr>
            <a:xfrm>
              <a:off x="1451462" y="2727807"/>
              <a:ext cx="5476364" cy="1634693"/>
            </a:xfrm>
            <a:prstGeom prst="round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903971" y="3154319"/>
              <a:ext cx="14991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Smart</a:t>
              </a:r>
            </a:p>
            <a:p>
              <a:r>
                <a:rPr lang="en-US" sz="2400" b="1" dirty="0">
                  <a:solidFill>
                    <a:srgbClr val="002060"/>
                  </a:solidFill>
                </a:rPr>
                <a:t>Machines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60913" y="3132904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002060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7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15084" y="1679999"/>
            <a:ext cx="4135305" cy="1720564"/>
            <a:chOff x="1045780" y="1325437"/>
            <a:chExt cx="4135305" cy="1720564"/>
          </a:xfrm>
        </p:grpSpPr>
        <p:sp>
          <p:nvSpPr>
            <p:cNvPr id="22" name="TextBox 21"/>
            <p:cNvSpPr txBox="1"/>
            <p:nvPr/>
          </p:nvSpPr>
          <p:spPr>
            <a:xfrm>
              <a:off x="1045780" y="1691427"/>
              <a:ext cx="243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largest taxi company, owns no vehicles.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60521" y="1325437"/>
              <a:ext cx="1720564" cy="17205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439060" y="1815084"/>
            <a:ext cx="3949225" cy="1450395"/>
            <a:chOff x="7196996" y="1460521"/>
            <a:chExt cx="3949225" cy="1450395"/>
          </a:xfrm>
        </p:grpSpPr>
        <p:sp>
          <p:nvSpPr>
            <p:cNvPr id="25" name="TextBox 24"/>
            <p:cNvSpPr txBox="1"/>
            <p:nvPr/>
          </p:nvSpPr>
          <p:spPr>
            <a:xfrm>
              <a:off x="8707821" y="1524000"/>
              <a:ext cx="2438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most popular media owner, creates no content.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96996" y="1460521"/>
              <a:ext cx="1450395" cy="145039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15084" y="3867712"/>
            <a:ext cx="4093260" cy="1569952"/>
            <a:chOff x="1045780" y="4444977"/>
            <a:chExt cx="4093260" cy="1569952"/>
          </a:xfrm>
        </p:grpSpPr>
        <p:sp>
          <p:nvSpPr>
            <p:cNvPr id="33" name="TextBox 32"/>
            <p:cNvSpPr txBox="1"/>
            <p:nvPr/>
          </p:nvSpPr>
          <p:spPr>
            <a:xfrm>
              <a:off x="1045780" y="4594650"/>
              <a:ext cx="2438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largest accommodation provider, owns no real estate.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5F4F3"/>
                </a:clrFrom>
                <a:clrTo>
                  <a:srgbClr val="F5F4F3">
                    <a:alpha val="0"/>
                  </a:srgbClr>
                </a:clrTo>
              </a:clrChange>
            </a:blip>
            <a:srcRect l="1570" t="4745" r="47406" b="5885"/>
            <a:stretch/>
          </p:blipFill>
          <p:spPr>
            <a:xfrm>
              <a:off x="3502565" y="4444977"/>
              <a:ext cx="1636475" cy="156995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505715" y="3954478"/>
            <a:ext cx="3882570" cy="1396421"/>
            <a:chOff x="7263651" y="4247623"/>
            <a:chExt cx="3882570" cy="1396421"/>
          </a:xfrm>
        </p:grpSpPr>
        <p:sp>
          <p:nvSpPr>
            <p:cNvPr id="43" name="TextBox 42"/>
            <p:cNvSpPr txBox="1"/>
            <p:nvPr/>
          </p:nvSpPr>
          <p:spPr>
            <a:xfrm>
              <a:off x="8707821" y="4414345"/>
              <a:ext cx="243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most valuable retailer, has no inventory.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3651" y="4247623"/>
              <a:ext cx="1396421" cy="1396421"/>
            </a:xfrm>
            <a:prstGeom prst="round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New World</a:t>
            </a:r>
          </a:p>
        </p:txBody>
      </p:sp>
    </p:spTree>
    <p:extLst>
      <p:ext uri="{BB962C8B-B14F-4D97-AF65-F5344CB8AC3E}">
        <p14:creationId xmlns:p14="http://schemas.microsoft.com/office/powerpoint/2010/main" val="169725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8108</TotalTime>
  <Words>950</Words>
  <Application>Microsoft Office PowerPoint</Application>
  <PresentationFormat>Widescreen</PresentationFormat>
  <Paragraphs>289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Mangal</vt:lpstr>
      <vt:lpstr>Office Theme</vt:lpstr>
      <vt:lpstr>Introduction to Data Science</vt:lpstr>
      <vt:lpstr>Agenda</vt:lpstr>
      <vt:lpstr>About Us</vt:lpstr>
      <vt:lpstr>Series Map</vt:lpstr>
      <vt:lpstr>Drew Conway’s Data Science Venn diagram</vt:lpstr>
      <vt:lpstr>Series Details</vt:lpstr>
      <vt:lpstr>Agenda</vt:lpstr>
      <vt:lpstr>Digital Economy Evolution</vt:lpstr>
      <vt:lpstr>Welcome to the New World</vt:lpstr>
      <vt:lpstr>PowerPoint Presentation</vt:lpstr>
      <vt:lpstr>The Four V of Big Data</vt:lpstr>
      <vt:lpstr>Now 42 V of Big Data</vt:lpstr>
      <vt:lpstr>Data Science Definition</vt:lpstr>
      <vt:lpstr>Data Analytics vs Data Science</vt:lpstr>
      <vt:lpstr>PowerPoint Presentation</vt:lpstr>
      <vt:lpstr>Drew Conway’s Data Science Venn diagram</vt:lpstr>
      <vt:lpstr>Top Jobs of the Future</vt:lpstr>
      <vt:lpstr>Applications of Data Science</vt:lpstr>
      <vt:lpstr>Applications of Data Science</vt:lpstr>
      <vt:lpstr>What Happened?</vt:lpstr>
      <vt:lpstr>Applications of Data Science</vt:lpstr>
      <vt:lpstr>Applications of Data Science</vt:lpstr>
      <vt:lpstr>Applications of Data Science</vt:lpstr>
      <vt:lpstr>Application in Insurance Industry</vt:lpstr>
      <vt:lpstr>REKA Self Driving Cars</vt:lpstr>
      <vt:lpstr>PowerPoint Presentation</vt:lpstr>
      <vt:lpstr>Actuary and Data Scientist</vt:lpstr>
      <vt:lpstr>Actuarial Control Cycle</vt:lpstr>
      <vt:lpstr>Data Scientist’s Workflow</vt:lpstr>
      <vt:lpstr>Actuary VS Data Scientist</vt:lpstr>
      <vt:lpstr>The Future</vt:lpstr>
      <vt:lpstr>R studio</vt:lpstr>
    </vt:vector>
  </TitlesOfParts>
  <Company>UC Berkeley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William</cp:lastModifiedBy>
  <cp:revision>227</cp:revision>
  <dcterms:created xsi:type="dcterms:W3CDTF">2014-01-27T17:03:34Z</dcterms:created>
  <dcterms:modified xsi:type="dcterms:W3CDTF">2018-03-10T01:13:22Z</dcterms:modified>
</cp:coreProperties>
</file>